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15</c:v>
                </c:pt>
                <c:pt idx="4">
                  <c:v>10</c:v>
                </c:pt>
                <c:pt idx="5">
                  <c:v>20</c:v>
                </c:pt>
                <c:pt idx="6">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0.1750078985550001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9.1899999999999871E-2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0.95943000000000023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9.190100000000001E-2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0.32963799999999921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0.63392800000000094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7.4431349999999998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0.1861311734252995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9.0074000000000431E-2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0.94035400000000013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9.0072999999999404E-2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0.32308499999999984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0.8812420000000003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7.6546070000000004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1.665451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0.3752399999999998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0.10461399999999976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1.0921560000000001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0.10461399999999976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0.3752399999999998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0.23309600000000152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9.0929529999999996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0.11492300000000011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0.3369339999999994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9.3935000000000102E-2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0.98066600000000026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9.3933999999999962E-2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0.33693500000000043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0.61500299999999974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7.5403330000000004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0.21101800000000015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0.31284799999999979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8.7219000000000158E-2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0.91056000000000026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8.7220000000000297E-2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0.3128479999999989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0.84893900000000144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8.2939039999999995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0.1249059999999993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0.12732100000000024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3.5496000000000194E-2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0.37057500000000054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3.5495999999998418E-2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0.12732100000000024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0.20111100000000093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9.2520120000000006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0</c:v>
                </c:pt>
                <c:pt idx="1">
                  <c:v>39</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6.6882999999999804E-2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0.33645100000000028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9.3799999999999883E-2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0.9792569999999996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9.3799999999999883E-2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0.33645100000000028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0.72913500000000031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5.2281690000000003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0.35283100000000012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0.33371899999999943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9.3037999999999954E-2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0.97130500000000008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9.3037999999999954E-2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0.33371800000000018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0.8874550000000001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7.0966329999999997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0.41332698525759959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0.14732600000000051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1.5380629999999993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0.14732599999999962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0.52844300000000111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0.73292900000000039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8.4469159999999999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1.0469819999999999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0.34602600000000017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9.6468999999999916E-2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1.0071269999999997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9.6469000000000804E-2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0.34602599999999839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0.55417300000000047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8.6918799999999994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1.2571939999999997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0.39589500000000033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0.11037199999999991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1.1522750000000004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0.11037199999999991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0.39589499999999944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0.92029900000000087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7.1428890000000003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Q2. How did you feel about the length of time you were on the waiting list before your admission to hospital?</c:v>
                </c:pt>
                <c:pt idx="3">
                  <c:v>The hospital and ward Q14. Were you able to get hospital food outside of set meal times?</c:v>
                </c:pt>
                <c:pt idx="4">
                  <c:v>Nurses Q22. In your opinion, were there enough nurses on duty to care for you in hospital?</c:v>
                </c:pt>
              </c:strCache>
            </c:strRef>
          </c:cat>
          <c:val>
            <c:numRef>
              <c:f>Sheet1!$B$2:$B$6</c:f>
              <c:numCache>
                <c:formatCode>0.0</c:formatCode>
                <c:ptCount val="5"/>
                <c:pt idx="0">
                  <c:v>7.4</c:v>
                </c:pt>
                <c:pt idx="1">
                  <c:v>7.7</c:v>
                </c:pt>
                <c:pt idx="2">
                  <c:v>8.6</c:v>
                </c:pt>
                <c:pt idx="3">
                  <c:v>6.9</c:v>
                </c:pt>
                <c:pt idx="4">
                  <c:v>8.1999999999999993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Admission to hospital Q2. How did you feel about the length of time you were on the waiting list before your admission to hospital?</c:v>
                </c:pt>
                <c:pt idx="3">
                  <c:v>The hospital and ward Q14. Were you able to get hospital food outside of set meal times?</c:v>
                </c:pt>
                <c:pt idx="4">
                  <c:v>Nurses Q22. In your opinion, were there enough nurses on duty to care for you in hospital?</c:v>
                </c:pt>
              </c:strCache>
            </c:strRef>
          </c:cat>
          <c:val>
            <c:numRef>
              <c:f>Sheet1!$C$2:$C$6</c:f>
              <c:numCache>
                <c:formatCode>0.0</c:formatCode>
                <c:ptCount val="5"/>
                <c:pt idx="0">
                  <c:v>6</c:v>
                </c:pt>
                <c:pt idx="1">
                  <c:v>6.3</c:v>
                </c:pt>
                <c:pt idx="2">
                  <c:v>7.5</c:v>
                </c:pt>
                <c:pt idx="3">
                  <c:v>5.9</c:v>
                </c:pt>
                <c:pt idx="4">
                  <c:v>7.3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Your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1.4354778634232701</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7.8001557190600035E-2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0.12898500000000002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1.3465849999999999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0.12898500000000013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0.46265599999999996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0.79835900000000004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1.435478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Your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Feedback on care Q49. During your hospital stay, were you ever asked to give your views on the quality of your care?</c:v>
                </c:pt>
                <c:pt idx="2">
                  <c:v>The hospital and ward Q15. During your time in hospital, did you get enough to drink?</c:v>
                </c:pt>
                <c:pt idx="3">
                  <c:v>The hospital and ward Q10. If you brought medication with you to hospital, were you able to take it when you needed to?</c:v>
                </c:pt>
                <c:pt idx="4">
                  <c:v>Your care and treatment Q29. Do you think the hospital staff did everything they could to help control your pain?</c:v>
                </c:pt>
              </c:strCache>
            </c:strRef>
          </c:cat>
          <c:val>
            <c:numRef>
              <c:f>Sheet1!$B$2:$B$6</c:f>
              <c:numCache>
                <c:formatCode>0.0</c:formatCode>
                <c:ptCount val="5"/>
                <c:pt idx="0">
                  <c:v>8.1999999999999993</c:v>
                </c:pt>
                <c:pt idx="1">
                  <c:v>1.4</c:v>
                </c:pt>
                <c:pt idx="2">
                  <c:v>9.6</c:v>
                </c:pt>
                <c:pt idx="3">
                  <c:v>8.3000000000000007</c:v>
                </c:pt>
                <c:pt idx="4">
                  <c:v>9.1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Feedback on care Q49. During your hospital stay, were you ever asked to give your views on the quality of your care?</c:v>
                </c:pt>
                <c:pt idx="2">
                  <c:v>The hospital and ward Q15. During your time in hospital, did you get enough to drink?</c:v>
                </c:pt>
                <c:pt idx="3">
                  <c:v>The hospital and ward Q10. If you brought medication with you to hospital, were you able to take it when you needed to?</c:v>
                </c:pt>
                <c:pt idx="4">
                  <c:v>Your care and treatment Q29. Do you think the hospital staff did everything they could to help control your pain?</c:v>
                </c:pt>
              </c:strCache>
            </c:strRef>
          </c:cat>
          <c:val>
            <c:numRef>
              <c:f>Sheet1!$C$2:$C$6</c:f>
              <c:numCache>
                <c:formatCode>0.0</c:formatCode>
                <c:ptCount val="5"/>
                <c:pt idx="0">
                  <c:v>8.3000000000000007</c:v>
                </c:pt>
                <c:pt idx="1">
                  <c:v>1.4</c:v>
                </c:pt>
                <c:pt idx="2">
                  <c:v>9.4</c:v>
                </c:pt>
                <c:pt idx="3">
                  <c:v>8.1</c:v>
                </c:pt>
                <c:pt idx="4">
                  <c:v>8.8000000000000007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0.28047600000000017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0.21253399999999978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5.9254000000001028E-2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0.61859299999999884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0.21253500000000081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0.1079340000000002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9.382142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Your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8.7515345546956205</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0.27830902827430037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7.9396000000000022E-2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0.82887600000000017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7.9394999999999882E-2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0.28478299999999912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0.48268100000000125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8.7515350000000005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8.1999999999999993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9.1</c:v>
                </c:pt>
                <c:pt idx="2">
                  <c:v>0</c:v>
                </c:pt>
                <c:pt idx="3">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c:v>
                </c:pt>
                <c:pt idx="1">
                  <c:v>0.90000000000000036</c:v>
                </c:pt>
                <c:pt idx="2">
                  <c:v>1.8000000000000007</c:v>
                </c:pt>
                <c:pt idx="3">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6.7</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8.6999999999999993</c:v>
                </c:pt>
                <c:pt idx="2">
                  <c:v>8.5</c:v>
                </c:pt>
                <c:pt idx="3">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3.3</c:v>
                </c:pt>
                <c:pt idx="1">
                  <c:v>1.3000000000000007</c:v>
                </c:pt>
                <c:pt idx="2">
                  <c:v>1.5</c:v>
                </c:pt>
                <c:pt idx="3">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0</c:v>
                </c:pt>
                <c:pt idx="2">
                  <c:v>8.6999999999999993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c:v>
                </c:pt>
                <c:pt idx="2">
                  <c:v>1.3000000000000007</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7.7</c:v>
                </c:pt>
                <c:pt idx="2">
                  <c:v>5.9</c:v>
                </c:pt>
                <c:pt idx="3">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7.5</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c:v>
                </c:pt>
                <c:pt idx="1">
                  <c:v>2.2999999999999998</c:v>
                </c:pt>
                <c:pt idx="2">
                  <c:v>4.0999999999999996</c:v>
                </c:pt>
                <c:pt idx="3">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0</c:v>
                </c:pt>
                <c:pt idx="2">
                  <c:v>8.6999999999999993</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9.9</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9.9999999999999645E-2</c:v>
                </c:pt>
                <c:pt idx="2">
                  <c:v>1.3000000000000007</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0</c:v>
                </c:pt>
                <c:pt idx="2">
                  <c:v>8.6</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9.4</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0.59999999999999964</c:v>
                </c:pt>
                <c:pt idx="2">
                  <c:v>1.4000000000000004</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8.1</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9.4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9.6</c:v>
                </c:pt>
                <c:pt idx="1">
                  <c:v>0</c:v>
                </c:pt>
                <c:pt idx="2">
                  <c:v>0</c:v>
                </c:pt>
                <c:pt idx="3">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9.9</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0.40000000000000036</c:v>
                </c:pt>
                <c:pt idx="1">
                  <c:v>9.9999999999999645E-2</c:v>
                </c:pt>
                <c:pt idx="2">
                  <c:v>0.59999999999999964</c:v>
                </c:pt>
                <c:pt idx="3">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0</c:v>
                </c:pt>
                <c:pt idx="2">
                  <c:v>7.9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9.5</c:v>
                </c:pt>
                <c:pt idx="2">
                  <c:v>0</c:v>
                </c:pt>
                <c:pt idx="3">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0.5</c:v>
                </c:pt>
                <c:pt idx="2">
                  <c:v>2.0999999999999996</c:v>
                </c:pt>
                <c:pt idx="3">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8.4</c:v>
                </c:pt>
                <c:pt idx="1">
                  <c:v>0</c:v>
                </c:pt>
                <c:pt idx="2">
                  <c:v>7.6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9.4</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1.5999999999999996</c:v>
                </c:pt>
                <c:pt idx="1">
                  <c:v>0.59999999999999964</c:v>
                </c:pt>
                <c:pt idx="2">
                  <c:v>2.4000000000000004</c:v>
                </c:pt>
                <c:pt idx="3">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Your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8.0080915728389908</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0</c:v>
                </c:pt>
                <c:pt idx="2">
                  <c:v>7.2</c:v>
                </c:pt>
                <c:pt idx="3">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c:v>
                </c:pt>
                <c:pt idx="2">
                  <c:v>2.8</c:v>
                </c:pt>
                <c:pt idx="3">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7.7</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8.5</c:v>
                </c:pt>
                <c:pt idx="2">
                  <c:v>7.9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2.2999999999999998</c:v>
                </c:pt>
                <c:pt idx="1">
                  <c:v>1.5</c:v>
                </c:pt>
                <c:pt idx="2">
                  <c:v>2.0999999999999996</c:v>
                </c:pt>
                <c:pt idx="3">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6.2</c:v>
                </c:pt>
                <c:pt idx="1">
                  <c:v>0</c:v>
                </c:pt>
                <c:pt idx="2">
                  <c:v>0</c:v>
                </c:pt>
                <c:pt idx="3">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3.8</c:v>
                </c:pt>
                <c:pt idx="1">
                  <c:v>0</c:v>
                </c:pt>
                <c:pt idx="2">
                  <c:v>0</c:v>
                </c:pt>
                <c:pt idx="3">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9.5</c:v>
                </c:pt>
                <c:pt idx="1">
                  <c:v>0</c:v>
                </c:pt>
                <c:pt idx="2">
                  <c:v>9.4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10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0.5</c:v>
                </c:pt>
                <c:pt idx="1">
                  <c:v>0</c:v>
                </c:pt>
                <c:pt idx="2">
                  <c:v>0.59999999999999964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7.8</c:v>
                </c:pt>
                <c:pt idx="3">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9.1</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9.5</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0.5</c:v>
                </c:pt>
                <c:pt idx="2">
                  <c:v>2.2000000000000002</c:v>
                </c:pt>
                <c:pt idx="3">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9.1999999999999993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9.5</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0.5</c:v>
                </c:pt>
                <c:pt idx="1">
                  <c:v>0</c:v>
                </c:pt>
                <c:pt idx="2">
                  <c:v>0.80000000000000071</c:v>
                </c:pt>
                <c:pt idx="3">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9.1</c:v>
                </c:pt>
                <c:pt idx="2">
                  <c:v>8.4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0.90000000000000036</c:v>
                </c:pt>
                <c:pt idx="2">
                  <c:v>1.5999999999999996</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9.1</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9.3000000000000007</c:v>
                </c:pt>
                <c:pt idx="1">
                  <c:v>9.6999999999999993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0.69999999999999929</c:v>
                </c:pt>
                <c:pt idx="1">
                  <c:v>0.30000000000000071</c:v>
                </c:pt>
                <c:pt idx="2">
                  <c:v>0.90000000000000036</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9.3000000000000007</c:v>
                </c:pt>
                <c:pt idx="1">
                  <c:v>0</c:v>
                </c:pt>
                <c:pt idx="2">
                  <c:v>8.9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0.69999999999999929</c:v>
                </c:pt>
                <c:pt idx="1">
                  <c:v>0</c:v>
                </c:pt>
                <c:pt idx="2">
                  <c:v>1.0999999999999996</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9.1</c:v>
                </c:pt>
                <c:pt idx="1">
                  <c:v>9.3000000000000007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0.69999999999999929</c:v>
                </c:pt>
                <c:pt idx="2">
                  <c:v>1.5</c:v>
                </c:pt>
                <c:pt idx="3">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8.1</c:v>
                </c:pt>
                <c:pt idx="1">
                  <c:v>0</c:v>
                </c:pt>
                <c:pt idx="2">
                  <c:v>0</c:v>
                </c:pt>
                <c:pt idx="3">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9.1999999999999993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0.80000000000000071</c:v>
                </c:pt>
                <c:pt idx="2">
                  <c:v>2</c:v>
                </c:pt>
                <c:pt idx="3">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c:v>
                </c:pt>
                <c:pt idx="3">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8.5</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9.8000000000000007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0.19999999999999929</c:v>
                </c:pt>
                <c:pt idx="2">
                  <c:v>2</c:v>
                </c:pt>
                <c:pt idx="3">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7.4</c:v>
                </c:pt>
                <c:pt idx="1">
                  <c:v>0</c:v>
                </c:pt>
                <c:pt idx="2">
                  <c:v>7.5</c:v>
                </c:pt>
                <c:pt idx="3">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8.3000000000000007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2.5999999999999996</c:v>
                </c:pt>
                <c:pt idx="1">
                  <c:v>1.6999999999999993</c:v>
                </c:pt>
                <c:pt idx="2">
                  <c:v>2.5</c:v>
                </c:pt>
                <c:pt idx="3">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9.1999999999999993</c:v>
                </c:pt>
                <c:pt idx="1">
                  <c:v>10</c:v>
                </c:pt>
                <c:pt idx="2">
                  <c:v>0</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0</c:v>
                </c:pt>
                <c:pt idx="2">
                  <c:v>1.5</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0.50266644194090038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0.16435699999999986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1.7158619999999996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0.75388700000000064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0.80657800000000002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7.4392040000000001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c:v>
                </c:pt>
                <c:pt idx="1">
                  <c:v>0</c:v>
                </c:pt>
                <c:pt idx="2">
                  <c:v>7.1</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9.6999999999999993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1.9000000000000004</c:v>
                </c:pt>
                <c:pt idx="1">
                  <c:v>0.30000000000000071</c:v>
                </c:pt>
                <c:pt idx="2">
                  <c:v>2.9000000000000004</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7.1</c:v>
                </c:pt>
                <c:pt idx="3">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7.8</c:v>
                </c:pt>
                <c:pt idx="1">
                  <c:v>9.3000000000000007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2.2000000000000002</c:v>
                </c:pt>
                <c:pt idx="1">
                  <c:v>0.69999999999999929</c:v>
                </c:pt>
                <c:pt idx="2">
                  <c:v>2.9000000000000004</c:v>
                </c:pt>
                <c:pt idx="3">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0</c:v>
                </c:pt>
                <c:pt idx="3">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9.6</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9.8000000000000007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0.40000000000000036</c:v>
                </c:pt>
                <c:pt idx="1">
                  <c:v>0</c:v>
                </c:pt>
                <c:pt idx="2">
                  <c:v>0.19999999999999929</c:v>
                </c:pt>
                <c:pt idx="3">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5.9600000000000541E-2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0.492394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0.13727599999999995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1.4331409999999991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0.62967100000000009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0.33172900000000105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8.5769789999999997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8.8000000000000007</c:v>
                </c:pt>
                <c:pt idx="1">
                  <c:v>0</c:v>
                </c:pt>
                <c:pt idx="2">
                  <c:v>9.4</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1.1999999999999993</c:v>
                </c:pt>
                <c:pt idx="1">
                  <c:v>0</c:v>
                </c:pt>
                <c:pt idx="2">
                  <c:v>0.59999999999999964</c:v>
                </c:pt>
                <c:pt idx="3">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8.5</c:v>
                </c:pt>
                <c:pt idx="1">
                  <c:v>0</c:v>
                </c:pt>
                <c:pt idx="2">
                  <c:v>0</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9</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9.6</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c:v>
                </c:pt>
                <c:pt idx="1">
                  <c:v>0.40000000000000036</c:v>
                </c:pt>
                <c:pt idx="2">
                  <c:v>1</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9.1999999999999993</c:v>
                </c:pt>
                <c:pt idx="1">
                  <c:v>0</c:v>
                </c:pt>
                <c:pt idx="2">
                  <c:v>0</c:v>
                </c:pt>
                <c:pt idx="3">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9.6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0.80000000000000071</c:v>
                </c:pt>
                <c:pt idx="1">
                  <c:v>0</c:v>
                </c:pt>
                <c:pt idx="2">
                  <c:v>0.40000000000000036</c:v>
                </c:pt>
                <c:pt idx="3">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7.9</c:v>
                </c:pt>
                <c:pt idx="1">
                  <c:v>0</c:v>
                </c:pt>
                <c:pt idx="2">
                  <c:v>6.5</c:v>
                </c:pt>
                <c:pt idx="3">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2.0999999999999996</c:v>
                </c:pt>
                <c:pt idx="1">
                  <c:v>1</c:v>
                </c:pt>
                <c:pt idx="2">
                  <c:v>3.5</c:v>
                </c:pt>
                <c:pt idx="3">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8.4</c:v>
                </c:pt>
                <c:pt idx="1">
                  <c:v>8.8000000000000007</c:v>
                </c:pt>
                <c:pt idx="2">
                  <c:v>7.9</c:v>
                </c:pt>
                <c:pt idx="3">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1.5999999999999996</c:v>
                </c:pt>
                <c:pt idx="1">
                  <c:v>1.1999999999999993</c:v>
                </c:pt>
                <c:pt idx="2">
                  <c:v>2.0999999999999996</c:v>
                </c:pt>
                <c:pt idx="3">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7.1</c:v>
                </c:pt>
                <c:pt idx="1">
                  <c:v>0</c:v>
                </c:pt>
                <c:pt idx="2">
                  <c:v>6.9</c:v>
                </c:pt>
                <c:pt idx="3">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8.5</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2.9000000000000004</c:v>
                </c:pt>
                <c:pt idx="1">
                  <c:v>1.5</c:v>
                </c:pt>
                <c:pt idx="2">
                  <c:v>3.0999999999999996</c:v>
                </c:pt>
                <c:pt idx="3">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7.3</c:v>
                </c:pt>
                <c:pt idx="1">
                  <c:v>0</c:v>
                </c:pt>
                <c:pt idx="2">
                  <c:v>7.4</c:v>
                </c:pt>
                <c:pt idx="3">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8.6</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2.7</c:v>
                </c:pt>
                <c:pt idx="1">
                  <c:v>1.4000000000000004</c:v>
                </c:pt>
                <c:pt idx="2">
                  <c:v>2.5999999999999996</c:v>
                </c:pt>
                <c:pt idx="3">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8.6</c:v>
                </c:pt>
                <c:pt idx="1">
                  <c:v>0</c:v>
                </c:pt>
                <c:pt idx="2">
                  <c:v>8.6999999999999993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1.4000000000000004</c:v>
                </c:pt>
                <c:pt idx="1">
                  <c:v>0</c:v>
                </c:pt>
                <c:pt idx="2">
                  <c:v>1.3000000000000007</c:v>
                </c:pt>
                <c:pt idx="3">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Your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8.3203967313106002</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7.2</c:v>
                </c:pt>
                <c:pt idx="1">
                  <c:v>7.8</c:v>
                </c:pt>
                <c:pt idx="2">
                  <c:v>0</c:v>
                </c:pt>
                <c:pt idx="3">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7.8</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2.8</c:v>
                </c:pt>
                <c:pt idx="1">
                  <c:v>2.2000000000000002</c:v>
                </c:pt>
                <c:pt idx="2">
                  <c:v>2.2000000000000002</c:v>
                </c:pt>
                <c:pt idx="3">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6.7</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8.1999999999999993</c:v>
                </c:pt>
                <c:pt idx="1">
                  <c:v>8.8000000000000007</c:v>
                </c:pt>
                <c:pt idx="2">
                  <c:v>0</c:v>
                </c:pt>
                <c:pt idx="3">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1.8000000000000007</c:v>
                </c:pt>
                <c:pt idx="1">
                  <c:v>1.1999999999999993</c:v>
                </c:pt>
                <c:pt idx="2">
                  <c:v>3.3</c:v>
                </c:pt>
                <c:pt idx="3">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9.1</c:v>
                </c:pt>
                <c:pt idx="1">
                  <c:v>9.4</c:v>
                </c:pt>
                <c:pt idx="2">
                  <c:v>9.1</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0.90000000000000036</c:v>
                </c:pt>
                <c:pt idx="1">
                  <c:v>0.59999999999999964</c:v>
                </c:pt>
                <c:pt idx="2">
                  <c:v>0.90000000000000036</c:v>
                </c:pt>
                <c:pt idx="3">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4.5999999999999996</c:v>
                </c:pt>
                <c:pt idx="1">
                  <c:v>0</c:v>
                </c:pt>
                <c:pt idx="2">
                  <c:v>4.8</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6.4</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5.4</c:v>
                </c:pt>
                <c:pt idx="1">
                  <c:v>3.5999999999999996</c:v>
                </c:pt>
                <c:pt idx="2">
                  <c:v>5.2</c:v>
                </c:pt>
                <c:pt idx="3">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7</c:v>
                </c:pt>
                <c:pt idx="1">
                  <c:v>0</c:v>
                </c:pt>
                <c:pt idx="2">
                  <c:v>6.5</c:v>
                </c:pt>
                <c:pt idx="3">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8.1</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c:v>
                </c:pt>
                <c:pt idx="1">
                  <c:v>1.9000000000000004</c:v>
                </c:pt>
                <c:pt idx="2">
                  <c:v>3.5</c:v>
                </c:pt>
                <c:pt idx="3">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8.8000000000000007</c:v>
                </c:pt>
                <c:pt idx="2">
                  <c:v>7.2</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8.6</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1.4000000000000004</c:v>
                </c:pt>
                <c:pt idx="1">
                  <c:v>1.1999999999999993</c:v>
                </c:pt>
                <c:pt idx="2">
                  <c:v>2.8</c:v>
                </c:pt>
                <c:pt idx="3">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8.3000000000000007</c:v>
                </c:pt>
                <c:pt idx="1">
                  <c:v>0</c:v>
                </c:pt>
                <c:pt idx="2">
                  <c:v>8.5</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9.3000000000000007</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1.6999999999999993</c:v>
                </c:pt>
                <c:pt idx="1">
                  <c:v>0.69999999999999929</c:v>
                </c:pt>
                <c:pt idx="2">
                  <c:v>1.5</c:v>
                </c:pt>
                <c:pt idx="3">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6.7</c:v>
                </c:pt>
                <c:pt idx="1">
                  <c:v>7.3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7.6</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3.3</c:v>
                </c:pt>
                <c:pt idx="1">
                  <c:v>2.7</c:v>
                </c:pt>
                <c:pt idx="2">
                  <c:v>2.4000000000000004</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0.9</c:v>
                </c:pt>
                <c:pt idx="1">
                  <c:v>2.5</c:v>
                </c:pt>
                <c:pt idx="2">
                  <c:v>1.3</c:v>
                </c:pt>
                <c:pt idx="3">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9.1</c:v>
                </c:pt>
                <c:pt idx="1">
                  <c:v>7.5</c:v>
                </c:pt>
                <c:pt idx="2">
                  <c:v>8.6999999999999993</c:v>
                </c:pt>
                <c:pt idx="3">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95.687899999999999</c:v>
                </c:pt>
                <c:pt idx="1">
                  <c:v>1.232</c:v>
                </c:pt>
                <c:pt idx="2">
                  <c:v>0.61599999999999999</c:v>
                </c:pt>
                <c:pt idx="3">
                  <c:v>0.20530000000000001</c:v>
                </c:pt>
                <c:pt idx="4">
                  <c:v>0</c:v>
                </c:pt>
                <c:pt idx="5">
                  <c:v>2.2587000000000002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0.14822699999999944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0.43205200000000055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0.12045299999999948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1.2575120000000011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0.55250599999999928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0.56170700000000018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8.4367669999999997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9.4</c:v>
                </c:pt>
                <c:pt idx="1">
                  <c:v>0</c:v>
                </c:pt>
                <c:pt idx="2">
                  <c:v>9.3000000000000007</c:v>
                </c:pt>
                <c:pt idx="3">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10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0.59999999999999964</c:v>
                </c:pt>
                <c:pt idx="1">
                  <c:v>0</c:v>
                </c:pt>
                <c:pt idx="2">
                  <c:v>0.69999999999999929</c:v>
                </c:pt>
                <c:pt idx="3">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Sheet1!$D$2:$D$10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Sheet1!$E$2:$E$10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Sheet1!$F$2:$F$10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Sheet1!$G$2:$G$10</c:f>
              <c:numCache>
                <c:formatCode>0.0;;</c:formatCode>
                <c:ptCount val="4"/>
                <c:pt idx="0">
                  <c:v>0</c:v>
                </c:pt>
                <c:pt idx="1">
                  <c:v>0</c:v>
                </c:pt>
                <c:pt idx="2">
                  <c:v>8.6999999999999993</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Sheet1!$H$2:$H$10</c:f>
              <c:numCache>
                <c:formatCode>0.0;;</c:formatCode>
                <c:ptCount val="4"/>
                <c:pt idx="0">
                  <c:v>8.6</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Sheet1!$I$2:$I$10</c:f>
              <c:numCache>
                <c:formatCode>0.0;;</c:formatCode>
                <c:ptCount val="4"/>
                <c:pt idx="0">
                  <c:v>0</c:v>
                </c:pt>
                <c:pt idx="1">
                  <c:v>0</c:v>
                </c:pt>
                <c:pt idx="2">
                  <c:v>0</c:v>
                </c:pt>
                <c:pt idx="3">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4"/>
                <c:pt idx="0">
                  <c:v>Site #1</c:v>
                </c:pt>
                <c:pt idx="1">
                  <c:v>Site #2</c:v>
                </c:pt>
                <c:pt idx="2">
                  <c:v>Site #3</c:v>
                </c:pt>
                <c:pt idx="3">
                  <c:v>Site #4</c:v>
                </c:pt>
              </c:strCache>
            </c:strRef>
          </c:cat>
          <c:val>
            <c:numRef>
              <c:f>Sheet1!$J$2:$J$10</c:f>
              <c:numCache>
                <c:formatCode>0.0;;</c:formatCode>
                <c:ptCount val="4"/>
                <c:pt idx="0">
                  <c:v>0</c:v>
                </c:pt>
                <c:pt idx="1">
                  <c:v>9.6999999999999993</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4"/>
                <c:pt idx="0">
                  <c:v>Site #1</c:v>
                </c:pt>
                <c:pt idx="1">
                  <c:v>Site #2</c:v>
                </c:pt>
                <c:pt idx="2">
                  <c:v>Site #3</c:v>
                </c:pt>
                <c:pt idx="3">
                  <c:v>Site #4</c:v>
                </c:pt>
              </c:strCache>
            </c:strRef>
          </c:cat>
          <c:val>
            <c:numRef>
              <c:f>Sheet1!$K$2:$K$10</c:f>
              <c:numCache>
                <c:formatCode>0.0;;</c:formatCode>
                <c:ptCount val="4"/>
                <c:pt idx="0">
                  <c:v>0</c:v>
                </c:pt>
                <c:pt idx="1">
                  <c:v>0</c:v>
                </c:pt>
                <c:pt idx="2">
                  <c:v>0</c:v>
                </c:pt>
                <c:pt idx="3">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4"/>
                <c:pt idx="0">
                  <c:v>1.4000000000000004</c:v>
                </c:pt>
                <c:pt idx="1">
                  <c:v>0.30000000000000071</c:v>
                </c:pt>
                <c:pt idx="2">
                  <c:v>1.3000000000000007</c:v>
                </c:pt>
                <c:pt idx="3">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5.0485097101899967E-2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0.18425799999999981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1.9236370000000003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0.84517699999999962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1.6707400000000003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7.4391360000000004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0.2042900000000003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0.27263100000000051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7.6007999999999853E-2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0.79350799999999921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0.34863900000000037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0.6006689999999999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8.8878730000000008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0.11533399999999983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0.27784500000000012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7.7460999999999558E-2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0.80868399999999951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0.35530700000000159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0.47310799999999986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8.7903079999999996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0.33117509375559973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0.17765500000000056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1.8546929999999993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0.8148850000000003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0.59331399999999945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7.545121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9.5805000000000362E-2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0.22874599999999923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6.377300000000119E-2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0.66577799999999954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6.3772999999999413E-2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0.228746000000001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0.15910599999999953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9.5483410000000006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0.27888902279209926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0.10092100000000048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1.0535919999999992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0.10092000000000034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0.36199000000000048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0.26656799999999947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8.5398150000000008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0.20383236853580033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9.9645999999999901E-2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1.0402890000000005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9.9645999999999901E-2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0.3574199999999994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0.38580199999999998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8.3017409999999998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22.547000000000001</c:v>
                </c:pt>
                <c:pt idx="1">
                  <c:v>0.83509999999999995</c:v>
                </c:pt>
                <c:pt idx="2">
                  <c:v>72.860100000000003</c:v>
                </c:pt>
                <c:pt idx="3">
                  <c:v>0</c:v>
                </c:pt>
                <c:pt idx="4">
                  <c:v>0.20880000000000001</c:v>
                </c:pt>
                <c:pt idx="5">
                  <c:v>0.20880000000000001</c:v>
                </c:pt>
                <c:pt idx="6">
                  <c:v>0</c:v>
                </c:pt>
                <c:pt idx="7">
                  <c:v>1.6700999999999999</c:v>
                </c:pt>
                <c:pt idx="8">
                  <c:v>1.6700999999999999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0.52084399999999942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0.39521000000000051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1.1502800000000004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0.11018099999999897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0.39521000000000051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0.34517999999999915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8.2081219999999995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0.36742096031469984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0.11076799999999931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1.1564050000000003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0.11076900000000034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0.39731400000000061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0.71982299999999988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7.8371940000000002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0.42858900992979976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0.13382400000000061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1.3971059999999991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0.13382400000000061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0.48001299999999958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0.5336350000000003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8.1988970000000005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0.42540953586259977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0.18698200000000043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1.9520650000000002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0.18698199999999954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0.67068500000000064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0.92578600000000044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6.8810770000000003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0.32420499999999919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0.17656099999999952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4.9224000000000601E-2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0.51388900000000071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4.9223999999998824E-2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0.1765610000000013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7.5059999999998794E-2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9.5507650000000002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0.81620000000000004</c:v>
                </c:pt>
                <c:pt idx="1">
                  <c:v>0.18379999999999996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0.81620000000000004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Your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0.14629799999999982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0.23056500000000035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6.4280000000000115E-2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0.67107199999999878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6.4280000000000115E-2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0.23056500000000035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0.2350089999999998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8.9841379999999997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4.2836000000001206E-2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0.18742199999999976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5.2251999999999299E-2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0.54550200000000082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5.2251999999999299E-2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0.18742199999999976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0.21152200000000043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9.487743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0.19663723587500037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7.6508999999999716E-2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0.79873800000000017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7.6508999999999716E-2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0.27442800000000034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0.14517700000000033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8.9523060000000001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47.736600000000003</c:v>
                </c:pt>
                <c:pt idx="2">
                  <c:v>51.851900000000001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Your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0.1811259999999999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0.26226099999999963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7.3117000000001653E-2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0.76332599999999928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7.3116000000000625E-2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0.26226199999999977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0.23449600000000004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9.2159069999999996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7.7765000000001194E-2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0.23338799999999971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6.5066999999999098E-2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0.67928799999999967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6.5065999999999846E-2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0.23338800000000148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3.3849000000000018E-2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9.2950009999999992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0.13986600000000049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0.28432999999999975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7.9269000000000034E-2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0.82755899999999905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7.9269000000000034E-2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0.28433000000000064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0.11039700000000074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9.0528320000000004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0.50173500000000004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0.33405299999999993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9.3131999999999771E-2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0.97228099999999973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9.3131000000000519E-2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0.33405400000000007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0.80971100000000007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8.2437660000000008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Your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8.5947316398660494</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0.44012799999999963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0.27666599999999963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7.7133000000000784E-2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0.80525199999999941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7.7132000000000644E-2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0.27666699999999977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0.26088999999999984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8.3937159999999995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0.20688770072940077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8.6674999999999613E-2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0.90487200000000012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8.6673999999999474E-2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0.31089400000000023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0.63383000000000056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7.7360249999999997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0.16205446760380049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5.8225999999999445E-2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0.60787299999999966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5.8226000000001221E-2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0.20885099999999923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0.32409200000000027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9.2073719999999994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0.19222599999999979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0.3746830000000001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0.10445899999999941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1.090535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0.1044590000000003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0.37468299999999921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0.57626600000000039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8.2060560000000002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0.1679570276154001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0.14145099999999999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1.4767269999999995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0.14145099999999999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0.50737000000000076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1.6225420000000002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7.7346519999999996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3.4908000000000001</c:v>
                </c:pt>
                <c:pt idx="1">
                  <c:v>6.7762000000000002</c:v>
                </c:pt>
                <c:pt idx="2">
                  <c:v>26.2834</c:v>
                </c:pt>
                <c:pt idx="3">
                  <c:v>63.4497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1.1422999999998851E-2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0.12948000000000093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3.6097999999999075E-2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0.37685899999999961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3.6098000000000852E-2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0.12947999999999915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0.18132600000000032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9.6582019999999993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0.25434600000000174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0.19112499999999955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5.3283999999999665E-2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0.55627800000000072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5.3283999999999665E-2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0.19112400000000029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0.24388999999999861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9.0802610000000001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0.2819329760646001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8.4310000000000329E-2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0.88018400000000074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8.4309999999998553E-2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0.3024110000000011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0.46999299999999877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8.7415699999999994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Your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0.10075900000000004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0.21643300000000032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6.0339000000000809E-2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0.62993899999999847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6.034000000000006E-2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0.21643200000000107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0.14812099999999973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9.3608499999999992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0.4428150000000004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0.29448699999999928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8.2101000000000646E-2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0.85711999999999922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8.2100000000000506E-2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0.29448700000000017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0.32470799999999933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7.8814479999999998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0.32427280768989952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9.1204000000000285E-2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0.95214900000000036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9.1203000000000145E-2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0.32713699999999868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0.40753100000000053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8.2207589999999993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Your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RTF | Northumbria Healthcare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RTF | Northumbria Healthcare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RTF | Northumbria Healthcare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Northumbria Healthcare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25538099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31156036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6368806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020468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80469752"/>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Q29. Do you think the hospital staff did everything they could to help control your pain?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5796702"/>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8080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899841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8680618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15842404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846499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454332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232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3095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6225725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04464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65043275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98498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428953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5135506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45147048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486323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1015492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97052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820167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5375800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6524136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53346816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89424245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9544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7207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978388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725449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83448350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00548023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363804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4019616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65815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42521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69655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9278503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61158508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022132723"/>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86117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59687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09906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442314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16677499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4116192641"/>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(Somewhat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004046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263894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72662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3872306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1321091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56109606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1311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5394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20905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0693268"/>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2199696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80533322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31184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03765050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25846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2340382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7852761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9787151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423926661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125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1773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4919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773038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42309592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709187037"/>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7345662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7648680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1608002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7210368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5158281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5337747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29369013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6831230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1604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65958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07651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6547282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79207692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95249824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514768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6727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20617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20318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1490755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59899321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823119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353370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88072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7558696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30780097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17734473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5255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8477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13276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02296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746245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02032525"/>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300067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0778348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8251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2767417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439539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2616498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82166456"/>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40580985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9294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9702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916440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69363351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377164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18838598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17393595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18697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69224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17235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746578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8608910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81038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07586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51502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484049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17192322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44985773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84699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7174936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82941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699006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5476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2860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35170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8004188"/>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6947581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91199938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793941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0537439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84449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48323684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19075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41384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0096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827052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2975058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503894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223883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2823945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54436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9354871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006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17998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61392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6416535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874789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661285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3968059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8111775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91365498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1331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966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07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0348961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784879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723549753"/>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501465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30702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3765371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38510458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65303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67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8735901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746508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29625868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5357493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6605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4792160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71455927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52694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64915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7492085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6922254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01148364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5916856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590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084348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6827222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15700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2402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603672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398219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27884906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7467811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54524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1679508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84229562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48386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013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700572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1119733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77847424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2722660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25978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9052801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8302703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8030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8272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1134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16305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6025347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9007628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471877777"/>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1921398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7258167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98784638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9376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5422720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9149777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36223578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174179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2779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2969772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434319678"/>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1302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148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0483893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273196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492636427"/>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8539288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59861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2213382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47199249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03185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4514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2449505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6636868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80286540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4812684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65251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4006598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1857381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88621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8607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6558189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2877441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41231171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7320286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18804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695878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94866834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93239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5610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33792062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2374544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77559582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535288264"/>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93186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545931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03941750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75859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41259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1590463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5061544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46416268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3041910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560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7299238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985940317"/>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8262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332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7770376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05302473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493373842"/>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6663485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8096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0934894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87660957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47332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39691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8454386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78994969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02836858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1195637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84704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63858009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33100562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17924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2956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0654933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1708305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44791397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8898902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46273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6781682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6135563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65075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110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4956225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312996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4543414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034718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09113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2122860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838359964"/>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02344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78973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90370923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615893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955032569"/>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83647807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7694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179193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867607482"/>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45229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62084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8755897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1656292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7276724"/>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203290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4207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5052103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39701346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6029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6533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16050834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1267475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758574585"/>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439644263"/>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0461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6316038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454109970"/>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074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05222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4854054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6499493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689874188"/>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5796533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72898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1468843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233628715"/>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8211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0834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77533992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2253763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618045836"/>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14325722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9508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3351910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516808593"/>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28948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9745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4518551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9599545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665959941"/>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937859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6215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7470620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170554751"/>
              </p:ext>
            </p:extLst>
          </p:nvPr>
        </p:nvGraphicFramePr>
        <p:xfrm>
          <a:off x="6499101"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78108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6599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2435474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17336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7721380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34408677"/>
              </p:ext>
            </p:extLst>
          </p:nvPr>
        </p:nvGraphicFramePr>
        <p:xfrm>
          <a:off x="408672" y="5510838"/>
          <a:ext cx="5459676" cy="1013414"/>
        </p:xfrm>
        <a:graphic>
          <a:graphicData uri="http://schemas.openxmlformats.org/drawingml/2006/table">
            <a:tbl>
              <a:tblPr firstRow="1" bandRow="1">
                <a:tableStyleId>{5C22544A-7EE6-4342-B048-85BDC9FD1C3A}</a:tableStyleId>
              </a:tblPr>
              <a:tblGrid>
                <a:gridCol w="1364919">
                  <a:extLst>
                    <a:ext uri="{9D8B030D-6E8A-4147-A177-3AD203B41FA5}">
                      <a16:colId xmlns:a16="http://schemas.microsoft.com/office/drawing/2014/main" val="1488457682"/>
                    </a:ext>
                  </a:extLst>
                </a:gridCol>
                <a:gridCol w="1364919">
                  <a:extLst>
                    <a:ext uri="{9D8B030D-6E8A-4147-A177-3AD203B41FA5}">
                      <a16:colId xmlns:a16="http://schemas.microsoft.com/office/drawing/2014/main" val="308732758"/>
                    </a:ext>
                  </a:extLst>
                </a:gridCol>
                <a:gridCol w="1364919">
                  <a:extLst>
                    <a:ext uri="{9D8B030D-6E8A-4147-A177-3AD203B41FA5}">
                      <a16:colId xmlns:a16="http://schemas.microsoft.com/office/drawing/2014/main" val="3637506846"/>
                    </a:ext>
                  </a:extLst>
                </a:gridCol>
                <a:gridCol w="1364919">
                  <a:extLst>
                    <a:ext uri="{9D8B030D-6E8A-4147-A177-3AD203B41FA5}">
                      <a16:colId xmlns:a16="http://schemas.microsoft.com/office/drawing/2014/main" val="1455856370"/>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4</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NORTHUMBRIA SPECIALIST EMERGENCY CARE HOSPITAL (266)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HEXHAM GENERAL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WANSBECK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b="0">
                          <a:solidFill>
                            <a:schemeClr val="tx1"/>
                          </a:solidFill>
                          <a:latin typeface="Arial" panose="020B0604020202020204" pitchFamily="34" charset="0"/>
                          <a:cs typeface="Arial" panose="020B0604020202020204" pitchFamily="34" charset="0"/>
                        </a:rPr>
                        <a:t>NORTH TYNESIDE GENERAL HOSPITAL (91)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03164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73570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07214403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78774389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484385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688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8781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70078081"/>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965519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07818759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03700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05692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9343547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524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35497855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7548942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0384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775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6669508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29198502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1779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124573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41701857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06988108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8449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17202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99809554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400293281"/>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417273144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74091114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91991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33082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24379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54261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2755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9539036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2097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48211822"/>
              </p:ext>
            </p:extLst>
          </p:nvPr>
        </p:nvGraphicFramePr>
        <p:xfrm>
          <a:off x="468000" y="1548000"/>
          <a:ext cx="11253864" cy="19812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Q4. Did you get help from staff to keep in touch with your family and friends?
Q13. Did you get enough help from staff to eat your meals?
Q14. Were you able to get hospital food outside of set meal times?
Q18. When doctors spoke about your care in front of you, were you included in the conversation?
Q21. When nurses spoke about your care in front of you, were you included in the conversation?
Q26. Did you feel able to talk to members of hospital staff about your worries and fears?
Q35. To what extent did staff involve you in decisions about you leaving hospital?
Q38. Were you given enough notice about when you were going to leave hospital?
Q42. Before you left hospital, did you know what would happen next with your care?
Q43. Did hospital staff tell you who to contact if you were worried about your condition or treatment after you left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7216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217949480"/>
              </p:ext>
            </p:extLst>
          </p:nvPr>
        </p:nvGraphicFramePr>
        <p:xfrm>
          <a:off x="469068" y="1548000"/>
          <a:ext cx="11253864" cy="36880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Q5. Were you ever prevented from sleeping at night by noise from other patients?
Q5. Were you ever prevented from sleeping at night by hospital lighting?
Q8. How clean was the hospital room or ward that you were in?
Q12. How would you rate the hospital food?
Q17. Did you have confidence and trust in the doctors treating you?
Q19. When you asked nurses questions, did you get answers you could understand?
Q22. In your opinion, were there enough nurses on duty to care for you in hospital?
Q23. Thinking about your care and treatment, were you told something by a member of staff that was different to what you had been told by another member of staff?
Q24. To what extent did staff looking after you involve you in decisions about your care and treatment?
Q25. How much information about your condition or treatment was given to you?
Q28. Were you given enough privacy when being examined or treated?
Q30. Were you able to get a member of staff to help you when you needed attention?
Q32. Beforehand, how well did hospital staff answer your questions about the operations or procedures?
Q37. Did hospital staff discuss with you whether you would need any additional equipment in your home, or any changes to your home, after leaving the hospital?
Q40. To what extent did you understand the information you were given about what you should or should not do after leaving hospital?
Q41. Thinking about any medicine you were to take at home, were you given any of the following?
Q44. Did hospital staff discuss with you whether you may need any further health or social care services after leaving hospital?
Q46. After leaving hospital, did you get enough support from health or social care services to help you recover or manage your condition?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Q5. Were you ever prevented from sleeping at night by noise from staff?
Q27. Were you able to discuss your condition or treatment with hospital staff without being overheard?</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32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620465085"/>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decrease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3854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Northumbria Healthcare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4931043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Waiting to be admitted: patients feeling that they waited the right amount of time on the waiting list before being admitted to hospital
Food outside set meal times: patients being able to get hospital food outside of set meal times, if needed
Enough nurses: patients feeling there were enough nurses on duty to care for them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4437745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Feedback on care: patients being asked to give their views on the quality of their care
Having enough to drink: patients getting enough to drink whilst in hospital
Taking medication: patients being able to take medication they brought to hospital when needed
Pain control: where patients were in pain, feeling hospital staff did everything they could to help control their pain</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Northumbria Healthcare NHS Foundation Trust who had attended in late 2021. Responses were received from 487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621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3091116"/>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487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218643080"/>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265432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85210777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965511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98279652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53555345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91912237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81467652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467557059"/>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39868479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3759801"/>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49680681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19255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25056274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76487779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17649</Words>
  <Application>Microsoft Office PowerPoint</Application>
  <PresentationFormat>Widescreen</PresentationFormat>
  <Paragraphs>2516</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Northumbria Healthcare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